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593" r:id="rId2"/>
    <p:sldId id="752" r:id="rId3"/>
    <p:sldId id="757" r:id="rId4"/>
    <p:sldId id="740" r:id="rId5"/>
    <p:sldId id="632" r:id="rId6"/>
    <p:sldId id="663" r:id="rId7"/>
    <p:sldId id="658" r:id="rId8"/>
    <p:sldId id="659" r:id="rId9"/>
    <p:sldId id="660" r:id="rId10"/>
    <p:sldId id="671" r:id="rId11"/>
    <p:sldId id="630" r:id="rId12"/>
    <p:sldId id="456" r:id="rId13"/>
    <p:sldId id="672" r:id="rId14"/>
    <p:sldId id="628" r:id="rId15"/>
    <p:sldId id="629" r:id="rId16"/>
    <p:sldId id="664" r:id="rId17"/>
    <p:sldId id="677" r:id="rId18"/>
    <p:sldId id="679" r:id="rId19"/>
    <p:sldId id="680" r:id="rId20"/>
    <p:sldId id="673" r:id="rId21"/>
    <p:sldId id="631" r:id="rId22"/>
    <p:sldId id="670" r:id="rId23"/>
    <p:sldId id="557" r:id="rId24"/>
    <p:sldId id="558" r:id="rId25"/>
    <p:sldId id="559" r:id="rId26"/>
    <p:sldId id="758" r:id="rId27"/>
    <p:sldId id="560" r:id="rId28"/>
    <p:sldId id="561" r:id="rId29"/>
    <p:sldId id="563" r:id="rId30"/>
    <p:sldId id="616" r:id="rId31"/>
    <p:sldId id="618" r:id="rId32"/>
    <p:sldId id="619" r:id="rId33"/>
    <p:sldId id="620" r:id="rId34"/>
    <p:sldId id="621" r:id="rId35"/>
    <p:sldId id="622" r:id="rId36"/>
    <p:sldId id="682" r:id="rId37"/>
    <p:sldId id="683" r:id="rId38"/>
    <p:sldId id="684" r:id="rId39"/>
    <p:sldId id="685" r:id="rId40"/>
    <p:sldId id="686" r:id="rId41"/>
    <p:sldId id="687" r:id="rId42"/>
    <p:sldId id="753" r:id="rId43"/>
    <p:sldId id="754" r:id="rId44"/>
    <p:sldId id="755" r:id="rId45"/>
    <p:sldId id="756" r:id="rId46"/>
    <p:sldId id="667" r:id="rId47"/>
    <p:sldId id="649" r:id="rId48"/>
    <p:sldId id="373" r:id="rId49"/>
    <p:sldId id="376" r:id="rId50"/>
    <p:sldId id="374" r:id="rId51"/>
    <p:sldId id="378" r:id="rId52"/>
    <p:sldId id="648" r:id="rId53"/>
    <p:sldId id="634" r:id="rId54"/>
    <p:sldId id="587" r:id="rId55"/>
    <p:sldId id="635" r:id="rId56"/>
    <p:sldId id="586" r:id="rId57"/>
    <p:sldId id="637" r:id="rId58"/>
    <p:sldId id="638" r:id="rId59"/>
    <p:sldId id="639" r:id="rId60"/>
    <p:sldId id="640" r:id="rId61"/>
    <p:sldId id="641" r:id="rId62"/>
    <p:sldId id="647" r:id="rId63"/>
    <p:sldId id="759" r:id="rId64"/>
    <p:sldId id="761" r:id="rId65"/>
    <p:sldId id="760" r:id="rId66"/>
    <p:sldId id="76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1565" autoAdjust="0"/>
  </p:normalViewPr>
  <p:slideViewPr>
    <p:cSldViewPr snapToGrid="0">
      <p:cViewPr varScale="1">
        <p:scale>
          <a:sx n="112" d="100"/>
          <a:sy n="112" d="100"/>
        </p:scale>
        <p:origin x="10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6/23/25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6/23/25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6/23/25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6/23/25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6/23/25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6/23/25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6/23/25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%5binsert_repo_nam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wartler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44.jpeg"/><Relationship Id="rId9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jan.ai/docs/quickstart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twFo9wCpdSU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6/23/25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1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365126"/>
            <a:ext cx="8708781" cy="591477"/>
          </a:xfrm>
        </p:spPr>
        <p:txBody>
          <a:bodyPr/>
          <a:lstStyle/>
          <a:p>
            <a:r>
              <a:rPr lang="en-US" dirty="0"/>
              <a:t>To get scripts, </a:t>
            </a:r>
            <a:r>
              <a:rPr lang="en-US" dirty="0" err="1"/>
              <a:t>pptxs</a:t>
            </a:r>
            <a:r>
              <a:rPr lang="en-US" dirty="0"/>
              <a:t> &amp; data use the class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4" y="2225915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7610" y="1132000"/>
            <a:ext cx="6345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https://github.com/Kwartler/[insert_repo_name</a:t>
            </a:r>
            <a:r>
              <a:rPr lang="en-US" sz="2400" dirty="0"/>
              <a:t>]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76042"/>
            <a:ext cx="8387861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have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software, when do a “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pull” in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04" y="3901561"/>
            <a:ext cx="5503984" cy="2331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5492" y="3124192"/>
            <a:ext cx="838786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Alternatively you can download a zip of the repo on github.com but this can be cumbersome with file updates.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77008" y="2971793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89580" y="5029200"/>
            <a:ext cx="1055077" cy="3692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0200" y="2420816"/>
            <a:ext cx="457200" cy="2872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2400" dirty="0"/>
              <a:t>Now let’s get class files by setting up a new project &amp; do a “git clone”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class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B72EA-A0A2-8199-3903-B454EA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2DF5F-8B48-D8CD-493F-DBFE721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copy of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636A-17CE-F9BE-183D-97BD6236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1BA7E-AB48-B3B4-447D-B6DF2818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BDB0E-8FF2-772B-644E-789B4665E625}"/>
              </a:ext>
            </a:extLst>
          </p:cNvPr>
          <p:cNvSpPr txBox="1"/>
          <p:nvPr/>
        </p:nvSpPr>
        <p:spPr>
          <a:xfrm>
            <a:off x="628650" y="1037227"/>
            <a:ext cx="748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avoid conflicts with the class files create a “personal” folder that is ignored.</a:t>
            </a:r>
          </a:p>
          <a:p>
            <a:r>
              <a:rPr lang="en-US" dirty="0"/>
              <a:t>1 Create the Personal Folder</a:t>
            </a:r>
          </a:p>
          <a:p>
            <a:r>
              <a:rPr lang="en-US" dirty="0"/>
              <a:t>2 Add to the “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SAVE All your work there, copies of class files, homework, cases.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764-51C8-F7D5-618D-04C44FA4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2" y="3002056"/>
            <a:ext cx="4093570" cy="3038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616C0A-2AB8-4BEC-6D80-42743BCBF43C}"/>
              </a:ext>
            </a:extLst>
          </p:cNvPr>
          <p:cNvSpPr/>
          <p:nvPr/>
        </p:nvSpPr>
        <p:spPr>
          <a:xfrm>
            <a:off x="279022" y="5349922"/>
            <a:ext cx="1378328" cy="4230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FD9F1-220D-191C-74B4-7783855EC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44"/>
          <a:stretch/>
        </p:blipFill>
        <p:spPr>
          <a:xfrm>
            <a:off x="4629150" y="3002056"/>
            <a:ext cx="4364725" cy="28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993C2-9204-1D1E-7E36-4A0F5B0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2259606"/>
            <a:ext cx="2776371" cy="240515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438485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</a:t>
            </a:r>
            <a:r>
              <a:rPr lang="en-US" dirty="0" err="1"/>
              <a:t>personalFiles</a:t>
            </a:r>
            <a:r>
              <a:rPr lang="en-US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85361" y="3196807"/>
            <a:ext cx="1557085" cy="13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Save yourself a headache!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46549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 be in this folder as “Save As”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1F93-D68D-4A4D-6923-A10DC9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2212241"/>
            <a:ext cx="6553200" cy="1447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50775" y="3280410"/>
            <a:ext cx="1982444" cy="1374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6/23/25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685800" y="5679124"/>
            <a:ext cx="7772400" cy="7317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https://github.com/kwartler/</a:t>
            </a:r>
            <a:r>
              <a:rPr lang="en-US" dirty="0"/>
              <a:t> class repo has the R code.</a:t>
            </a:r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7FCDDD-6048-45D2-FA83-2227EE6C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10388"/>
            <a:ext cx="5372100" cy="36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07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66" y="1279664"/>
            <a:ext cx="2949178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Flexible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Open source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Academic &amp; growing in industry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Language agnostic, SQL, Weka, C, Fortran, Java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0651" y="1279664"/>
            <a:ext cx="4629150" cy="35414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5171087"/>
            <a:ext cx="8686800" cy="48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is a language &amp; environment for statistical computing and graphics. It is the </a:t>
            </a:r>
            <a:r>
              <a:rPr lang="en-US" sz="1400" b="1" dirty="0">
                <a:solidFill>
                  <a:schemeClr val="accent5"/>
                </a:solidFill>
              </a:rPr>
              <a:t>most popular statistical software</a:t>
            </a:r>
            <a:r>
              <a:rPr lang="en-US" sz="1400" dirty="0"/>
              <a:t> in circulation today and is used by more than </a:t>
            </a:r>
            <a:r>
              <a:rPr lang="en-US" sz="1400" b="1" dirty="0">
                <a:solidFill>
                  <a:schemeClr val="accent5"/>
                </a:solidFill>
              </a:rPr>
              <a:t>2 million</a:t>
            </a:r>
            <a:r>
              <a:rPr lang="en-US" sz="1400" dirty="0"/>
              <a:t> data scientists &amp; statisticians worldwide.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6275" y="5655307"/>
            <a:ext cx="4443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How Companies Use R to Compete in a Data-Driven World, </a:t>
            </a:r>
            <a:r>
              <a:rPr lang="en-US" sz="1050" dirty="0"/>
              <a:t>Data-informed.com</a:t>
            </a:r>
          </a:p>
        </p:txBody>
      </p:sp>
      <p:pic>
        <p:nvPicPr>
          <p:cNvPr id="11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36" y="14288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36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14313" y="1285875"/>
            <a:ext cx="2257425" cy="333184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IDE – Integrated Development Environment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Adds additional functionality e.g. </a:t>
            </a:r>
            <a:r>
              <a:rPr lang="en-US" sz="2000" dirty="0" err="1"/>
              <a:t>git</a:t>
            </a:r>
            <a:r>
              <a:rPr lang="en-US" sz="2000" dirty="0"/>
              <a:t>, shiny projects, markdown templates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055814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is the most popular IDE for R although there are others &amp;  you don’t actually need it to execute R code.  </a:t>
            </a:r>
          </a:p>
        </p:txBody>
      </p:sp>
      <p:pic>
        <p:nvPicPr>
          <p:cNvPr id="12" name="Picture 2" descr="Image result for r studi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96" y="285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803" y="1285875"/>
            <a:ext cx="6635197" cy="340017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4284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09652" y="3471856"/>
            <a:ext cx="6883357" cy="1143000"/>
          </a:xfrm>
          <a:custGeom>
            <a:avLst/>
            <a:gdLst>
              <a:gd name="connsiteX0" fmla="*/ 1180004 w 6883357"/>
              <a:gd name="connsiteY0" fmla="*/ 0 h 1143000"/>
              <a:gd name="connsiteX1" fmla="*/ 5703353 w 6883357"/>
              <a:gd name="connsiteY1" fmla="*/ 0 h 1143000"/>
              <a:gd name="connsiteX2" fmla="*/ 6883357 w 6883357"/>
              <a:gd name="connsiteY2" fmla="*/ 1143000 h 1143000"/>
              <a:gd name="connsiteX3" fmla="*/ 0 w 6883357"/>
              <a:gd name="connsiteY3" fmla="*/ 1143000 h 1143000"/>
              <a:gd name="connsiteX4" fmla="*/ 1180004 w 6883357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3357" h="1143000">
                <a:moveTo>
                  <a:pt x="1180004" y="0"/>
                </a:moveTo>
                <a:lnTo>
                  <a:pt x="5703353" y="0"/>
                </a:lnTo>
                <a:lnTo>
                  <a:pt x="6883357" y="1143000"/>
                </a:lnTo>
                <a:lnTo>
                  <a:pt x="0" y="1143000"/>
                </a:lnTo>
                <a:lnTo>
                  <a:pt x="1180004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235949"/>
            <a:ext cx="4472090" cy="2190750"/>
          </a:xfrm>
          <a:custGeom>
            <a:avLst/>
            <a:gdLst>
              <a:gd name="connsiteX0" fmla="*/ 2261675 w 4523349"/>
              <a:gd name="connsiteY0" fmla="*/ 0 h 2190750"/>
              <a:gd name="connsiteX1" fmla="*/ 4523349 w 4523349"/>
              <a:gd name="connsiteY1" fmla="*/ 2190750 h 2190750"/>
              <a:gd name="connsiteX2" fmla="*/ 0 w 4523349"/>
              <a:gd name="connsiteY2" fmla="*/ 2190750 h 2190750"/>
              <a:gd name="connsiteX3" fmla="*/ 2261675 w 4523349"/>
              <a:gd name="connsiteY3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349" h="2190750">
                <a:moveTo>
                  <a:pt x="2261675" y="0"/>
                </a:moveTo>
                <a:lnTo>
                  <a:pt x="4523349" y="2190750"/>
                </a:lnTo>
                <a:lnTo>
                  <a:pt x="0" y="2190750"/>
                </a:lnTo>
                <a:lnTo>
                  <a:pt x="22616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591477"/>
          </a:xfrm>
        </p:spPr>
        <p:txBody>
          <a:bodyPr/>
          <a:lstStyle/>
          <a:p>
            <a:r>
              <a:rPr lang="en-US" dirty="0"/>
              <a:t>What is the relationship between R &amp; R 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229237"/>
            <a:ext cx="8686800" cy="7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sits atop of the installed R version. Without base R, R studio cannot function.  By programmatically accessing base R, R Studio improves the interface and functionality.  </a:t>
            </a:r>
          </a:p>
        </p:txBody>
      </p:sp>
      <p:pic>
        <p:nvPicPr>
          <p:cNvPr id="7" name="Picture 2" descr="C:\Users\n0232877\AppData\Local\Microsoft\Windows\Temporary Internet Files\Content.IE5\FRTMVNL1\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6" y="3486143"/>
            <a:ext cx="1363200" cy="10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10" y="1828404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81591" y="3834836"/>
            <a:ext cx="272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Statistical &amp; graphing 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1591" y="1916897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Nice interface &amp; additional functionality for faster programming, analysis &amp; production.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5057778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31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0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has four main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57871"/>
            <a:ext cx="8686800" cy="296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Studio works on Linux, Windows and iOS.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" y="1071562"/>
            <a:ext cx="8587361" cy="4400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1596673" y="1910941"/>
            <a:ext cx="1930400" cy="15630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Scripting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391" y="2273706"/>
            <a:ext cx="176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Commands are written &amp; adjusted here then executed in the console.  Then saved for future quick execution.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0988" y="1528763"/>
            <a:ext cx="4572000" cy="2200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0988" y="3724277"/>
            <a:ext cx="4572000" cy="1819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625248" y="4000718"/>
            <a:ext cx="1930400" cy="14045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5966" y="4407793"/>
            <a:ext cx="176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Execution of scripts and commands, data exploration and code results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6325" y="1528763"/>
            <a:ext cx="3986213" cy="148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22623" y="1918747"/>
            <a:ext cx="1930400" cy="8890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40" y="2250610"/>
            <a:ext cx="176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 of objects &amp; values</a:t>
            </a:r>
          </a:p>
          <a:p>
            <a:r>
              <a:rPr lang="en-US" sz="1200" dirty="0"/>
              <a:t>e.g. loaded “excel” files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1563" y="3038474"/>
            <a:ext cx="3986213" cy="2505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879747" y="3581967"/>
            <a:ext cx="1930400" cy="151431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Files, Plots, Packages, Help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177" y="4234906"/>
            <a:ext cx="17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Find files, load packages, see visualizations and quickly find help</a:t>
            </a:r>
          </a:p>
        </p:txBody>
      </p:sp>
    </p:spTree>
    <p:extLst>
      <p:ext uri="{BB962C8B-B14F-4D97-AF65-F5344CB8AC3E}">
        <p14:creationId xmlns:p14="http://schemas.microsoft.com/office/powerpoint/2010/main" val="1441396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Where is it being 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Media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Facebook</a:t>
            </a:r>
          </a:p>
          <a:p>
            <a:pPr algn="ctr"/>
            <a:r>
              <a:rPr lang="en-US" sz="1600" dirty="0"/>
              <a:t>Twitter</a:t>
            </a:r>
          </a:p>
          <a:p>
            <a:pPr algn="ctr"/>
            <a:r>
              <a:rPr lang="en-US" sz="1600" dirty="0"/>
              <a:t>Foursquare</a:t>
            </a:r>
          </a:p>
          <a:p>
            <a:pPr algn="ctr"/>
            <a:r>
              <a:rPr lang="en-US" sz="1600" dirty="0"/>
              <a:t>Kickstarter</a:t>
            </a:r>
          </a:p>
          <a:p>
            <a:pPr algn="ctr"/>
            <a:r>
              <a:rPr lang="en-US" sz="1600" dirty="0"/>
              <a:t>New York Times</a:t>
            </a:r>
          </a:p>
          <a:p>
            <a:pPr algn="ctr"/>
            <a:r>
              <a:rPr lang="en-US" sz="1600" dirty="0"/>
              <a:t>Economist</a:t>
            </a:r>
          </a:p>
          <a:p>
            <a:pPr algn="ctr"/>
            <a:r>
              <a:rPr lang="en-US" sz="1600" dirty="0"/>
              <a:t>Warner Bros.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3092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sz="1600" dirty="0"/>
              <a:t>Zillow</a:t>
            </a:r>
          </a:p>
          <a:p>
            <a:pPr algn="ctr"/>
            <a:r>
              <a:rPr lang="en-US" sz="1600" dirty="0"/>
              <a:t>Trulia</a:t>
            </a:r>
          </a:p>
          <a:p>
            <a:pPr algn="ctr"/>
            <a:r>
              <a:rPr lang="en-US" sz="1600" dirty="0"/>
              <a:t>eHarmony</a:t>
            </a:r>
          </a:p>
          <a:p>
            <a:pPr algn="ctr"/>
            <a:r>
              <a:rPr lang="en-US" sz="1600" dirty="0"/>
              <a:t>DataSong</a:t>
            </a:r>
          </a:p>
          <a:p>
            <a:pPr algn="ctr"/>
            <a:r>
              <a:rPr lang="en-US" sz="1600" dirty="0"/>
              <a:t>PredictWise</a:t>
            </a:r>
          </a:p>
          <a:p>
            <a:pPr algn="ctr"/>
            <a:r>
              <a:rPr lang="en-US" sz="1600" dirty="0"/>
              <a:t>Nationwide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3548" y="1262217"/>
            <a:ext cx="1737360" cy="39298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Technology</a:t>
            </a:r>
          </a:p>
          <a:p>
            <a:pPr algn="ctr"/>
            <a:r>
              <a:rPr lang="en-US" sz="1600" dirty="0"/>
              <a:t>SAS</a:t>
            </a:r>
          </a:p>
          <a:p>
            <a:pPr algn="ctr"/>
            <a:r>
              <a:rPr lang="en-US" sz="1600" dirty="0"/>
              <a:t>Oracle</a:t>
            </a:r>
          </a:p>
          <a:p>
            <a:pPr algn="ctr"/>
            <a:r>
              <a:rPr lang="en-US" sz="1600" dirty="0"/>
              <a:t>IBM</a:t>
            </a:r>
          </a:p>
          <a:p>
            <a:pPr algn="ctr"/>
            <a:r>
              <a:rPr lang="en-US" sz="1600" dirty="0"/>
              <a:t>Teradata</a:t>
            </a:r>
          </a:p>
          <a:p>
            <a:pPr algn="ctr"/>
            <a:r>
              <a:rPr lang="en-US" sz="1600" dirty="0"/>
              <a:t>Coursera</a:t>
            </a:r>
          </a:p>
          <a:p>
            <a:pPr algn="ctr"/>
            <a:r>
              <a:rPr lang="en-US" sz="1600" dirty="0"/>
              <a:t>SAP</a:t>
            </a:r>
          </a:p>
          <a:p>
            <a:pPr algn="ctr"/>
            <a:r>
              <a:rPr lang="en-US" sz="1600" dirty="0"/>
              <a:t>DataCamp</a:t>
            </a:r>
          </a:p>
          <a:p>
            <a:pPr algn="ctr"/>
            <a:r>
              <a:rPr lang="en-US" sz="1600" dirty="0"/>
              <a:t>Alteryx</a:t>
            </a:r>
          </a:p>
          <a:p>
            <a:pPr algn="ctr"/>
            <a:r>
              <a:rPr lang="en-US" sz="1600" dirty="0"/>
              <a:t>TIBCO</a:t>
            </a:r>
          </a:p>
          <a:p>
            <a:pPr algn="ctr"/>
            <a:r>
              <a:rPr lang="en-US" sz="1600" dirty="0" err="1"/>
              <a:t>OneTick</a:t>
            </a:r>
            <a:endParaRPr lang="en-US" sz="1600" dirty="0"/>
          </a:p>
          <a:p>
            <a:pPr algn="ctr"/>
            <a:r>
              <a:rPr lang="en-US" sz="1600" dirty="0"/>
              <a:t>Amazon</a:t>
            </a:r>
          </a:p>
          <a:p>
            <a:pPr algn="ctr"/>
            <a:r>
              <a:rPr lang="en-US" sz="1600" dirty="0"/>
              <a:t>Google</a:t>
            </a:r>
          </a:p>
          <a:p>
            <a:pPr algn="ctr"/>
            <a:r>
              <a:rPr lang="en-US" sz="1600" dirty="0"/>
              <a:t>Microsoft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3320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Finance</a:t>
            </a:r>
          </a:p>
          <a:p>
            <a:pPr algn="ctr"/>
            <a:r>
              <a:rPr lang="en-US" sz="1600" dirty="0"/>
              <a:t>Lloyd’s Bank</a:t>
            </a:r>
          </a:p>
          <a:p>
            <a:pPr algn="ctr"/>
            <a:r>
              <a:rPr lang="en-US" sz="1600" dirty="0"/>
              <a:t>Credit Suisse</a:t>
            </a:r>
          </a:p>
          <a:p>
            <a:pPr algn="ctr"/>
            <a:r>
              <a:rPr lang="en-US" sz="1600" dirty="0"/>
              <a:t>American Century</a:t>
            </a:r>
          </a:p>
          <a:p>
            <a:pPr algn="ctr"/>
            <a:r>
              <a:rPr lang="en-US" sz="1600" dirty="0"/>
              <a:t>Australia and New Zealand Banking 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3776" y="1262217"/>
            <a:ext cx="1737360" cy="39319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b="1" dirty="0"/>
              <a:t>U.S Government</a:t>
            </a:r>
          </a:p>
          <a:p>
            <a:pPr algn="ctr"/>
            <a:r>
              <a:rPr lang="en-US" sz="1600" dirty="0"/>
              <a:t>Food &amp; Drug </a:t>
            </a:r>
          </a:p>
          <a:p>
            <a:pPr algn="ctr"/>
            <a:r>
              <a:rPr lang="en-US" sz="1600" dirty="0"/>
              <a:t>Administration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Weather </a:t>
            </a:r>
          </a:p>
          <a:p>
            <a:pPr algn="ctr"/>
            <a:r>
              <a:rPr lang="en-US" sz="1600" dirty="0"/>
              <a:t>Service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National Institute </a:t>
            </a:r>
          </a:p>
          <a:p>
            <a:pPr algn="ctr"/>
            <a:r>
              <a:rPr lang="en-US" sz="1600" dirty="0"/>
              <a:t>of Standards </a:t>
            </a:r>
          </a:p>
          <a:p>
            <a:pPr algn="ctr"/>
            <a:r>
              <a:rPr lang="en-US" sz="1600" dirty="0"/>
              <a:t>in Technology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5500709"/>
            <a:ext cx="8686800" cy="55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 is ubiquitous in various industries used for analysis, prototyping and visualization.   However, more often python is used in </a:t>
            </a:r>
            <a:r>
              <a:rPr lang="en-US" sz="1600" i="1" dirty="0"/>
              <a:t>production</a:t>
            </a:r>
            <a:r>
              <a:rPr lang="en-US" sz="1600" dirty="0"/>
              <a:t> environments.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5329250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02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VERY extensible 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15K+ packages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Built by stats, made for stats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Free, open source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Cutting edge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Diverse applications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Outstanding graphical capabilities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69050"/>
          </a:xfrm>
          <a:ln>
            <a:solidFill>
              <a:schemeClr val="accent3"/>
            </a:solidFill>
          </a:ln>
        </p:spPr>
        <p:txBody>
          <a:bodyPr/>
          <a:lstStyle/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Tough to do “big data” </a:t>
            </a:r>
          </a:p>
          <a:p>
            <a:pPr marL="573088" lvl="1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Arial"/>
              </a:rPr>
              <a:t>In memory data constraints w/o extra effort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Official documentation is terse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Not as polished as a commercial application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Slow compared to lower level languages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Production worthy apps can be </a:t>
            </a:r>
            <a:r>
              <a:rPr lang="en-US" sz="2000" i="1" dirty="0">
                <a:solidFill>
                  <a:sysClr val="windowText" lastClr="000000"/>
                </a:solidFill>
                <a:latin typeface="Arial"/>
              </a:rPr>
              <a:t>difficult</a:t>
            </a:r>
            <a:r>
              <a:rPr lang="en-US" sz="2000" dirty="0">
                <a:solidFill>
                  <a:sysClr val="windowText" lastClr="000000"/>
                </a:solidFill>
                <a:latin typeface="Arial"/>
              </a:rPr>
              <a:t> to create </a:t>
            </a:r>
          </a:p>
          <a:p>
            <a:pPr marL="230188" lvl="0" indent="-230188" defTabSz="91440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Arial"/>
              </a:rPr>
              <a:t>Large community-based help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6/23/25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it’s awesome but…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B2A16-B135-66A9-81AD-336C050CF405}"/>
              </a:ext>
            </a:extLst>
          </p:cNvPr>
          <p:cNvSpPr/>
          <p:nvPr/>
        </p:nvSpPr>
        <p:spPr>
          <a:xfrm>
            <a:off x="627459" y="5844988"/>
            <a:ext cx="7886700" cy="358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Most Large Language Models (LLMs) like ChatGPT know R code!  You can just ask to get help.</a:t>
            </a:r>
          </a:p>
        </p:txBody>
      </p:sp>
    </p:spTree>
    <p:extLst>
      <p:ext uri="{BB962C8B-B14F-4D97-AF65-F5344CB8AC3E}">
        <p14:creationId xmlns:p14="http://schemas.microsoft.com/office/powerpoint/2010/main" val="193079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5E57B-BE2D-114B-8DCC-EADA18F2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3DF8-B3F2-0E40-BCAF-A0941E68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43C0-5ADD-AB47-8EFA-BB2C94EA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BB05-3661-B540-8214-9B5AC5F7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Google Shape;489;p5">
            <a:extLst>
              <a:ext uri="{FF2B5EF4-FFF2-40B4-BE49-F238E27FC236}">
                <a16:creationId xmlns:a16="http://schemas.microsoft.com/office/drawing/2014/main" id="{4EFA6641-5D4B-0749-816A-7C9C119C990B}"/>
              </a:ext>
            </a:extLst>
          </p:cNvPr>
          <p:cNvSpPr/>
          <p:nvPr/>
        </p:nvSpPr>
        <p:spPr>
          <a:xfrm>
            <a:off x="1653275" y="2115192"/>
            <a:ext cx="7207200" cy="278709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90;p5">
            <a:extLst>
              <a:ext uri="{FF2B5EF4-FFF2-40B4-BE49-F238E27FC236}">
                <a16:creationId xmlns:a16="http://schemas.microsoft.com/office/drawing/2014/main" id="{E1D28499-D95F-344A-AE42-BDCCDF825635}"/>
              </a:ext>
            </a:extLst>
          </p:cNvPr>
          <p:cNvSpPr/>
          <p:nvPr/>
        </p:nvSpPr>
        <p:spPr>
          <a:xfrm>
            <a:off x="152400" y="1491886"/>
            <a:ext cx="3410400" cy="341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91;p5">
            <a:extLst>
              <a:ext uri="{FF2B5EF4-FFF2-40B4-BE49-F238E27FC236}">
                <a16:creationId xmlns:a16="http://schemas.microsoft.com/office/drawing/2014/main" id="{93006B92-0CCF-5345-BE64-CF72C5FF8CB8}"/>
              </a:ext>
            </a:extLst>
          </p:cNvPr>
          <p:cNvSpPr/>
          <p:nvPr/>
        </p:nvSpPr>
        <p:spPr>
          <a:xfrm>
            <a:off x="242100" y="1581586"/>
            <a:ext cx="3231000" cy="3231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92;p5">
            <a:extLst>
              <a:ext uri="{FF2B5EF4-FFF2-40B4-BE49-F238E27FC236}">
                <a16:creationId xmlns:a16="http://schemas.microsoft.com/office/drawing/2014/main" id="{3685104A-B79C-E845-B27E-79E06DD8EF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913" y="1703661"/>
            <a:ext cx="2979375" cy="2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4;p5">
            <a:extLst>
              <a:ext uri="{FF2B5EF4-FFF2-40B4-BE49-F238E27FC236}">
                <a16:creationId xmlns:a16="http://schemas.microsoft.com/office/drawing/2014/main" id="{3D46C302-9CE3-0D44-882E-3957D912C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038" y="3370177"/>
            <a:ext cx="657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95;p5">
            <a:extLst>
              <a:ext uri="{FF2B5EF4-FFF2-40B4-BE49-F238E27FC236}">
                <a16:creationId xmlns:a16="http://schemas.microsoft.com/office/drawing/2014/main" id="{16F08D27-05AD-1042-AF04-5B5B95F77EE8}"/>
              </a:ext>
            </a:extLst>
          </p:cNvPr>
          <p:cNvSpPr txBox="1"/>
          <p:nvPr/>
        </p:nvSpPr>
        <p:spPr>
          <a:xfrm>
            <a:off x="3617900" y="2190267"/>
            <a:ext cx="5835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MBA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96;p5">
            <a:extLst>
              <a:ext uri="{FF2B5EF4-FFF2-40B4-BE49-F238E27FC236}">
                <a16:creationId xmlns:a16="http://schemas.microsoft.com/office/drawing/2014/main" id="{DB80CD2B-8561-A347-80D0-8BB6698A1910}"/>
              </a:ext>
            </a:extLst>
          </p:cNvPr>
          <p:cNvSpPr txBox="1"/>
          <p:nvPr/>
        </p:nvSpPr>
        <p:spPr>
          <a:xfrm>
            <a:off x="4738600" y="2190267"/>
            <a:ext cx="7296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97;p5">
            <a:extLst>
              <a:ext uri="{FF2B5EF4-FFF2-40B4-BE49-F238E27FC236}">
                <a16:creationId xmlns:a16="http://schemas.microsoft.com/office/drawing/2014/main" id="{C282FF98-8DAC-B448-A100-84A30E769582}"/>
              </a:ext>
            </a:extLst>
          </p:cNvPr>
          <p:cNvSpPr txBox="1"/>
          <p:nvPr/>
        </p:nvSpPr>
        <p:spPr>
          <a:xfrm>
            <a:off x="7379925" y="2190262"/>
            <a:ext cx="1374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Advisory Roles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98;p5">
            <a:extLst>
              <a:ext uri="{FF2B5EF4-FFF2-40B4-BE49-F238E27FC236}">
                <a16:creationId xmlns:a16="http://schemas.microsoft.com/office/drawing/2014/main" id="{BD243883-16BB-1547-BC31-9D8964B7A7EC}"/>
              </a:ext>
            </a:extLst>
          </p:cNvPr>
          <p:cNvSpPr txBox="1"/>
          <p:nvPr/>
        </p:nvSpPr>
        <p:spPr>
          <a:xfrm>
            <a:off x="6145160" y="2190267"/>
            <a:ext cx="1028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Teaching</a:t>
            </a: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502;p5">
            <a:extLst>
              <a:ext uri="{FF2B5EF4-FFF2-40B4-BE49-F238E27FC236}">
                <a16:creationId xmlns:a16="http://schemas.microsoft.com/office/drawing/2014/main" id="{98558A8D-4CC8-244E-8586-47AA6F5C9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6640" y="2762767"/>
            <a:ext cx="800407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3;p5">
            <a:extLst>
              <a:ext uri="{FF2B5EF4-FFF2-40B4-BE49-F238E27FC236}">
                <a16:creationId xmlns:a16="http://schemas.microsoft.com/office/drawing/2014/main" id="{BD24214B-112C-8C4E-BDC2-246E8CE12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4366" y="3460998"/>
            <a:ext cx="1028700" cy="50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4;p5">
            <a:extLst>
              <a:ext uri="{FF2B5EF4-FFF2-40B4-BE49-F238E27FC236}">
                <a16:creationId xmlns:a16="http://schemas.microsoft.com/office/drawing/2014/main" id="{B4CECFD3-F407-3649-807A-BCDF537A3C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9365" y="2762767"/>
            <a:ext cx="1040291" cy="4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5;p5">
            <a:extLst>
              <a:ext uri="{FF2B5EF4-FFF2-40B4-BE49-F238E27FC236}">
                <a16:creationId xmlns:a16="http://schemas.microsoft.com/office/drawing/2014/main" id="{D5502DEE-FAAF-024D-918E-EDEB2D63191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9310" y="3430515"/>
            <a:ext cx="800400" cy="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">
            <a:extLst>
              <a:ext uri="{FF2B5EF4-FFF2-40B4-BE49-F238E27FC236}">
                <a16:creationId xmlns:a16="http://schemas.microsoft.com/office/drawing/2014/main" id="{97885903-18E5-A742-91A5-C371E18A73E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3400" y="4192167"/>
            <a:ext cx="1290650" cy="3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wiley and sons">
            <a:extLst>
              <a:ext uri="{FF2B5EF4-FFF2-40B4-BE49-F238E27FC236}">
                <a16:creationId xmlns:a16="http://schemas.microsoft.com/office/drawing/2014/main" id="{2AF552AB-A40C-7840-A209-B3F2AD522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6150798" y="4191734"/>
            <a:ext cx="1017425" cy="2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499;p5">
            <a:extLst>
              <a:ext uri="{FF2B5EF4-FFF2-40B4-BE49-F238E27FC236}">
                <a16:creationId xmlns:a16="http://schemas.microsoft.com/office/drawing/2014/main" id="{1C85F8D0-DA41-95F6-99B3-0A3E53C65A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87834" y="3171942"/>
            <a:ext cx="1290654" cy="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00;p5">
            <a:extLst>
              <a:ext uri="{FF2B5EF4-FFF2-40B4-BE49-F238E27FC236}">
                <a16:creationId xmlns:a16="http://schemas.microsoft.com/office/drawing/2014/main" id="{8ADF286E-08A8-5586-5C6D-8D56CB7D0D3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6436" y="4522614"/>
            <a:ext cx="933450" cy="28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01;p5">
            <a:extLst>
              <a:ext uri="{FF2B5EF4-FFF2-40B4-BE49-F238E27FC236}">
                <a16:creationId xmlns:a16="http://schemas.microsoft.com/office/drawing/2014/main" id="{D6EADAE0-ED10-8316-F9EA-691DB8F5BB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6437" y="3846965"/>
            <a:ext cx="933449" cy="6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ccenture New Logo transparent PNG - StickPNG">
            <a:extLst>
              <a:ext uri="{FF2B5EF4-FFF2-40B4-BE49-F238E27FC236}">
                <a16:creationId xmlns:a16="http://schemas.microsoft.com/office/drawing/2014/main" id="{67BA5782-0659-E4F6-1DD1-8ECC13DB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7" y="2569597"/>
            <a:ext cx="1125942" cy="6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Let’s eat a banana for breakfast.  </a:t>
            </a:r>
            <a:r>
              <a:rPr lang="en-US" sz="2400" b="1" u="sng" dirty="0">
                <a:solidFill>
                  <a:schemeClr val="accent1"/>
                </a:solidFill>
              </a:rPr>
              <a:t>Where is the fruit?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D44EF-9F10-4497-A64C-FB989A9FA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12" y="4130786"/>
            <a:ext cx="2423319" cy="1878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956944"/>
            <a:ext cx="8686800" cy="417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item of interest needs to be in the “working directory” or a defined path 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6C31-2DE9-4F0E-90DC-A879D013CDE8}"/>
              </a:ext>
            </a:extLst>
          </p:cNvPr>
          <p:cNvSpPr txBox="1"/>
          <p:nvPr/>
        </p:nvSpPr>
        <p:spPr>
          <a:xfrm>
            <a:off x="92040" y="1748626"/>
            <a:ext cx="7394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 a “local” file define the path to the file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OR WINDOWS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"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C:\\Documents\\</a:t>
            </a:r>
            <a:r>
              <a:rPr lang="en-US" sz="12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OR MAC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"~/Desktop/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Hult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From a URL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'https://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kwartler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Hult_Visualizing_Analyzing_Data_with_R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/main/Lessons/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A_Intro_Admin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forceAwakens_definedScenes.csv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1308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Found the fruit basket!  </a:t>
            </a:r>
            <a:r>
              <a:rPr lang="en-US" sz="2400" b="1" u="sng" dirty="0">
                <a:solidFill>
                  <a:schemeClr val="accent1"/>
                </a:solidFill>
              </a:rPr>
              <a:t>What tools do I need?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R into a breakfast preparing machine with specialized libraries.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48A29-42F6-469F-9DBF-84740FD81173}"/>
              </a:ext>
            </a:extLst>
          </p:cNvPr>
          <p:cNvSpPr txBox="1"/>
          <p:nvPr/>
        </p:nvSpPr>
        <p:spPr>
          <a:xfrm>
            <a:off x="240631" y="173719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 Load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2318773"/>
            <a:ext cx="195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2" descr="Image result for hand white background">
            <a:extLst>
              <a:ext uri="{FF2B5EF4-FFF2-40B4-BE49-F238E27FC236}">
                <a16:creationId xmlns:a16="http://schemas.microsoft.com/office/drawing/2014/main" id="{C1310C95-C648-4984-A9E4-F1D5794C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73" y="2028449"/>
            <a:ext cx="2627168" cy="22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433837BB-B7CA-422B-AE90-5EC2CAE95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5803428" y="2990364"/>
            <a:ext cx="2580919" cy="6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61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/>
              <a:t>Another trap!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AAEF-9330-4155-8F4A-DA255700A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 b="10552"/>
          <a:stretch/>
        </p:blipFill>
        <p:spPr>
          <a:xfrm>
            <a:off x="20" y="11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7F220-BFA2-43FF-989A-C877C7FF0A67}"/>
              </a:ext>
            </a:extLst>
          </p:cNvPr>
          <p:cNvSpPr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Before loading a library use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install.packages</a:t>
            </a:r>
            <a:r>
              <a:rPr lang="en-US" sz="1600" dirty="0"/>
              <a:t>(“name of package”).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You only need to do this once per environment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/>
              <a:t>But you will need to repeat it w/each new environment!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75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6/23/25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290FF7-652B-4475-AEAB-8B1A5D23AE0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433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003F2-6EC5-4EC0-96D8-393437A752B0}"/>
              </a:ext>
            </a:extLst>
          </p:cNvPr>
          <p:cNvSpPr/>
          <p:nvPr/>
        </p:nvSpPr>
        <p:spPr>
          <a:xfrm>
            <a:off x="240631" y="1095366"/>
            <a:ext cx="8686800" cy="41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Now R is a cutting &amp; peeling machine, </a:t>
            </a:r>
            <a:r>
              <a:rPr lang="en-US" sz="2400" dirty="0">
                <a:solidFill>
                  <a:schemeClr val="accent1"/>
                </a:solidFill>
              </a:rPr>
              <a:t>let’s pick our fruit.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 now has the object called </a:t>
            </a:r>
            <a:r>
              <a:rPr lang="en-US" sz="2000" b="1" u="sng" dirty="0">
                <a:solidFill>
                  <a:schemeClr val="bg1"/>
                </a:solidFill>
              </a:rPr>
              <a:t>banana</a:t>
            </a:r>
            <a:r>
              <a:rPr lang="en-US" sz="2000" dirty="0">
                <a:solidFill>
                  <a:schemeClr val="bg1"/>
                </a:solidFill>
              </a:rPr>
              <a:t> in memory </a:t>
            </a:r>
            <a:r>
              <a:rPr lang="en-US" sz="2000" dirty="0" err="1">
                <a:solidFill>
                  <a:schemeClr val="bg1"/>
                </a:solidFill>
              </a:rPr>
              <a:t>ie</a:t>
            </a:r>
            <a:r>
              <a:rPr lang="en-US" sz="2000" dirty="0">
                <a:solidFill>
                  <a:schemeClr val="bg1"/>
                </a:solidFill>
              </a:rPr>
              <a:t> “opening a spreadsheet”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B94BE-BED5-4DAC-BD02-4840C2714CF6}"/>
              </a:ext>
            </a:extLst>
          </p:cNvPr>
          <p:cNvSpPr txBox="1"/>
          <p:nvPr/>
        </p:nvSpPr>
        <p:spPr>
          <a:xfrm>
            <a:off x="240630" y="1608036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6556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Banana.csv</a:t>
            </a:r>
            <a:r>
              <a:rPr lang="en-US" dirty="0">
                <a:latin typeface="Consolas" panose="020B0609020204030204" pitchFamily="49" charset="0"/>
              </a:rPr>
              <a:t>”)</a:t>
            </a:r>
            <a:endParaRPr lang="en-US" dirty="0"/>
          </a:p>
        </p:txBody>
      </p:sp>
      <p:pic>
        <p:nvPicPr>
          <p:cNvPr id="11" name="Picture 6" descr="Image result for banana transparent background">
            <a:extLst>
              <a:ext uri="{FF2B5EF4-FFF2-40B4-BE49-F238E27FC236}">
                <a16:creationId xmlns:a16="http://schemas.microsoft.com/office/drawing/2014/main" id="{5D8E29B8-7D56-4DAC-83F8-3181EDB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05" y="1322773"/>
            <a:ext cx="2973247" cy="29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7">
            <a:extLst>
              <a:ext uri="{FF2B5EF4-FFF2-40B4-BE49-F238E27FC236}">
                <a16:creationId xmlns:a16="http://schemas.microsoft.com/office/drawing/2014/main" id="{E27E2BA0-A2C4-4F36-ABAE-408CEF983453}"/>
              </a:ext>
            </a:extLst>
          </p:cNvPr>
          <p:cNvSpPr/>
          <p:nvPr/>
        </p:nvSpPr>
        <p:spPr>
          <a:xfrm>
            <a:off x="4549296" y="4023101"/>
            <a:ext cx="3131507" cy="1164920"/>
          </a:xfrm>
          <a:prstGeom prst="wedgeRoundRectCallout">
            <a:avLst>
              <a:gd name="adj1" fmla="val -49200"/>
              <a:gd name="adj2" fmla="val -156336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 the working directory or full path declared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 inside quotes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Have correct capitalization, spacing &amp; spelling matter.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AF387-53BA-5A68-1C72-B3AB42315846}"/>
              </a:ext>
            </a:extLst>
          </p:cNvPr>
          <p:cNvSpPr txBox="1"/>
          <p:nvPr/>
        </p:nvSpPr>
        <p:spPr>
          <a:xfrm>
            <a:off x="240630" y="3219722"/>
            <a:ext cx="530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www.csvFile.csv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Speech Bubble: Rectangle with Corners Rounded 7">
            <a:extLst>
              <a:ext uri="{FF2B5EF4-FFF2-40B4-BE49-F238E27FC236}">
                <a16:creationId xmlns:a16="http://schemas.microsoft.com/office/drawing/2014/main" id="{F51F4D2A-7F6F-2E5D-5E2C-CFC56F80173B}"/>
              </a:ext>
            </a:extLst>
          </p:cNvPr>
          <p:cNvSpPr/>
          <p:nvPr/>
        </p:nvSpPr>
        <p:spPr>
          <a:xfrm>
            <a:off x="2198217" y="4458117"/>
            <a:ext cx="2042037" cy="724855"/>
          </a:xfrm>
          <a:prstGeom prst="wedgeRoundRectCallout">
            <a:avLst>
              <a:gd name="adj1" fmla="val 15629"/>
              <a:gd name="adj2" fmla="val -1450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Must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Refer to the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Or be the URL in quotes</a:t>
            </a:r>
          </a:p>
        </p:txBody>
      </p:sp>
    </p:spTree>
    <p:extLst>
      <p:ext uri="{BB962C8B-B14F-4D97-AF65-F5344CB8AC3E}">
        <p14:creationId xmlns:p14="http://schemas.microsoft.com/office/powerpoint/2010/main" val="2963678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file is Excel or 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2" descr="Image result for advice meme">
            <a:extLst>
              <a:ext uri="{FF2B5EF4-FFF2-40B4-BE49-F238E27FC236}">
                <a16:creationId xmlns:a16="http://schemas.microsoft.com/office/drawing/2014/main" id="{2C3CA585-ACF4-469C-BE93-2BF26DF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" y="1848170"/>
            <a:ext cx="3640942" cy="29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510A5-BA30-4AB1-9EDA-6E4222102AF1}"/>
              </a:ext>
            </a:extLst>
          </p:cNvPr>
          <p:cNvSpPr txBox="1"/>
          <p:nvPr/>
        </p:nvSpPr>
        <p:spPr>
          <a:xfrm>
            <a:off x="3820017" y="1848755"/>
            <a:ext cx="508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open many files types with different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rda</a:t>
            </a:r>
            <a:r>
              <a:rPr lang="en-US" dirty="0"/>
              <a:t>, </a:t>
            </a: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Databases (SQL, 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S3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14952-F2EF-4FC6-A890-56476579D625}"/>
              </a:ext>
            </a:extLst>
          </p:cNvPr>
          <p:cNvSpPr/>
          <p:nvPr/>
        </p:nvSpPr>
        <p:spPr>
          <a:xfrm>
            <a:off x="240630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Recommendation: to get started stick with CSV.  Most software can export CSV.  Most class files are CSV.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1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 uses predefined functions to accomplish things.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9532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Our Function accepts any number and is a “plus 2 and multiply by 3” Machine.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32162-39D8-F747-A15E-BF2A58EE9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A630FC-BC10-FD42-A6DF-414E9313392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0C574D-332E-41EE-87C5-81241A5307BF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A9DDF-ABC4-486B-BABF-3D7BAD0689BF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F5A8FF-CE5F-3843-8F79-FB48E95385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304E82-2CBB-3F42-A7F3-08FB2655CD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92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70062-7772-C347-90A7-B74893ADE54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BD68B-8701-C64C-999A-9A6F3F586B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9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/>
          <p:nvPr/>
        </p:nvCxnSpPr>
        <p:spPr>
          <a:xfrm>
            <a:off x="1281504" y="3106455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096017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911351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921789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31279-5F36-B24A-ADE6-80702C286798}"/>
              </a:ext>
            </a:extLst>
          </p:cNvPr>
          <p:cNvSpPr/>
          <p:nvPr/>
        </p:nvSpPr>
        <p:spPr>
          <a:xfrm>
            <a:off x="3538967" y="2099657"/>
            <a:ext cx="2041743" cy="2041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plusTwoTimesThree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X =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2+X =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 * 3 = 12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Return (12)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B9A9-268A-FC41-9D3E-719FB969D8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E74442-6E4E-A84D-B769-942BF62B557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48170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1281504" y="3137453"/>
            <a:ext cx="99787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/>
          <p:nvPr/>
        </p:nvCxnSpPr>
        <p:spPr>
          <a:xfrm>
            <a:off x="6009373" y="3137453"/>
            <a:ext cx="18288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CDC2A-2032-43BC-B8F4-FE3782DA2BFB}"/>
              </a:ext>
            </a:extLst>
          </p:cNvPr>
          <p:cNvSpPr txBox="1"/>
          <p:nvPr/>
        </p:nvSpPr>
        <p:spPr>
          <a:xfrm>
            <a:off x="8266837" y="28142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155214" y="281428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191303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A3803-3222-0841-AD79-34BF1294779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D556F-30B6-714F-B8D2-2B7EA667A3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0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knife&#10;&#10;Description automatically generated">
            <a:extLst>
              <a:ext uri="{FF2B5EF4-FFF2-40B4-BE49-F238E27FC236}">
                <a16:creationId xmlns:a16="http://schemas.microsoft.com/office/drawing/2014/main" id="{AC81AA87-77F2-8F48-B34C-E16FBC5A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2" y="2145419"/>
            <a:ext cx="2599083" cy="499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5C5F6-6775-4B27-8329-824CF1E7A3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07096" y="2398643"/>
            <a:ext cx="2385389" cy="86608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1C195-F0A1-4DF2-83F7-CCD1E042F513}"/>
              </a:ext>
            </a:extLst>
          </p:cNvPr>
          <p:cNvCxnSpPr>
            <a:cxnSpLocks/>
          </p:cNvCxnSpPr>
          <p:nvPr/>
        </p:nvCxnSpPr>
        <p:spPr>
          <a:xfrm>
            <a:off x="3044043" y="1762539"/>
            <a:ext cx="0" cy="3843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5B7-0F52-1F46-BD80-25C8B922C3F0}"/>
              </a:ext>
            </a:extLst>
          </p:cNvPr>
          <p:cNvSpPr txBox="1"/>
          <p:nvPr/>
        </p:nvSpPr>
        <p:spPr>
          <a:xfrm>
            <a:off x="2686380" y="113126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X = 2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2EF26A-EAFF-5047-9483-A17FD34E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3264729"/>
            <a:ext cx="45339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60E69-30B5-1C41-B729-03107DF781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E4159-DC81-DD44-96D7-746315F7B5B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“ </a:t>
            </a:r>
            <a:r>
              <a:rPr lang="en-US" sz="2400" dirty="0">
                <a:latin typeface="Consolas" panose="020B0609020204030204" pitchFamily="49" charset="0"/>
              </a:rPr>
              <a:t>&lt;- ” is the assignment operator</a:t>
            </a:r>
            <a:endParaRPr lang="en-US" sz="2400" b="1" u="sng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928065" y="283134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pic>
        <p:nvPicPr>
          <p:cNvPr id="8" name="Picture 2" descr="http://www.brainkandie.com/images/banana.png">
            <a:extLst>
              <a:ext uri="{FF2B5EF4-FFF2-40B4-BE49-F238E27FC236}">
                <a16:creationId xmlns:a16="http://schemas.microsoft.com/office/drawing/2014/main" id="{F131010D-A51D-449B-A4EC-6FA4FAA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486" y="1821307"/>
            <a:ext cx="3338782" cy="20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dn.xl.thumbs.canstockphoto.com/canstock14746167.jpg">
            <a:extLst>
              <a:ext uri="{FF2B5EF4-FFF2-40B4-BE49-F238E27FC236}">
                <a16:creationId xmlns:a16="http://schemas.microsoft.com/office/drawing/2014/main" id="{BADE13CE-D19F-477C-B30C-CA95D427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38097"/>
          <a:stretch/>
        </p:blipFill>
        <p:spPr bwMode="auto">
          <a:xfrm rot="5400000">
            <a:off x="6387740" y="2929490"/>
            <a:ext cx="2819554" cy="7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683594" y="3345657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4152564" y="33310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1170086" y="33310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495704" y="3241435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880753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4853818" y="33310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8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Results of an object can be used in the next function.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54537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 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2494405" y="4173670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3963375" y="415910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95B4-4528-4F4A-9DED-2D3431AAAD60}"/>
              </a:ext>
            </a:extLst>
          </p:cNvPr>
          <p:cNvSpPr txBox="1"/>
          <p:nvPr/>
        </p:nvSpPr>
        <p:spPr>
          <a:xfrm>
            <a:off x="980897" y="4159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2A061-6C3F-4577-8CFA-72B564A8F28B}"/>
              </a:ext>
            </a:extLst>
          </p:cNvPr>
          <p:cNvCxnSpPr/>
          <p:nvPr/>
        </p:nvCxnSpPr>
        <p:spPr>
          <a:xfrm>
            <a:off x="2306515" y="4069448"/>
            <a:ext cx="0" cy="54864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3691564" y="415910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5044375" y="411845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767693" y="3700116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     ( 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255813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  <a:p>
            <a:r>
              <a:rPr lang="en-US" dirty="0">
                <a:latin typeface="Consolas" panose="020B0609020204030204" pitchFamily="49" charset="0"/>
              </a:rPr>
              <a:t>library(peel)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085295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pic>
        <p:nvPicPr>
          <p:cNvPr id="18" name="Picture 2" descr="Image result for half banana">
            <a:extLst>
              <a:ext uri="{FF2B5EF4-FFF2-40B4-BE49-F238E27FC236}">
                <a16:creationId xmlns:a16="http://schemas.microsoft.com/office/drawing/2014/main" id="{DEAEA782-61E0-43B4-BDA6-A3944FAD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28476"/>
          <a:stretch/>
        </p:blipFill>
        <p:spPr bwMode="auto">
          <a:xfrm rot="1615433" flipV="1">
            <a:off x="5136265" y="2079687"/>
            <a:ext cx="3022887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and white background">
            <a:extLst>
              <a:ext uri="{FF2B5EF4-FFF2-40B4-BE49-F238E27FC236}">
                <a16:creationId xmlns:a16="http://schemas.microsoft.com/office/drawing/2014/main" id="{C6351A39-5E58-42B0-9337-2C315836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17" y="2185147"/>
            <a:ext cx="2148623" cy="18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93F3B-41BA-45B8-A62C-663812BF0B8D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08137" y="2968669"/>
            <a:ext cx="3591769" cy="702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92392B-93E6-4019-9EE6-4791E3E0CD25}"/>
              </a:ext>
            </a:extLst>
          </p:cNvPr>
          <p:cNvSpPr/>
          <p:nvPr/>
        </p:nvSpPr>
        <p:spPr>
          <a:xfrm>
            <a:off x="112734" y="2517257"/>
            <a:ext cx="1590806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A29B2D-E4AF-4336-9EDF-24F29AA47942}"/>
              </a:ext>
            </a:extLst>
          </p:cNvPr>
          <p:cNvSpPr/>
          <p:nvPr/>
        </p:nvSpPr>
        <p:spPr>
          <a:xfrm>
            <a:off x="3691564" y="3670784"/>
            <a:ext cx="1616684" cy="451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&amp;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7600D-422B-4BD6-98C5-ECD6CB4C0601}"/>
              </a:ext>
            </a:extLst>
          </p:cNvPr>
          <p:cNvSpPr/>
          <p:nvPr/>
        </p:nvSpPr>
        <p:spPr>
          <a:xfrm>
            <a:off x="240631" y="5345069"/>
            <a:ext cx="8686800" cy="614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don’t always have to declare an output object &amp; you can also save items to disk.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120AF-BC7C-483D-AC5F-D193F15235D7}"/>
              </a:ext>
            </a:extLst>
          </p:cNvPr>
          <p:cNvSpPr txBox="1"/>
          <p:nvPr/>
        </p:nvSpPr>
        <p:spPr>
          <a:xfrm>
            <a:off x="240630" y="241507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cutinhalf</a:t>
            </a:r>
            <a:r>
              <a:rPr lang="en-US" dirty="0">
                <a:latin typeface="Consolas" panose="020B0609020204030204" pitchFamily="49" charset="0"/>
              </a:rPr>
              <a:t>(banana)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0E9D-BE5C-45ED-A40C-CDF1D2C48FFA}"/>
              </a:ext>
            </a:extLst>
          </p:cNvPr>
          <p:cNvSpPr/>
          <p:nvPr/>
        </p:nvSpPr>
        <p:spPr>
          <a:xfrm>
            <a:off x="823262" y="4157904"/>
            <a:ext cx="1290182" cy="340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F11B1-B091-4AE7-91D0-6E51D2A84A8F}"/>
              </a:ext>
            </a:extLst>
          </p:cNvPr>
          <p:cNvSpPr txBox="1"/>
          <p:nvPr/>
        </p:nvSpPr>
        <p:spPr>
          <a:xfrm>
            <a:off x="2217433" y="41433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ACFCD-D15B-409F-862E-5418190449DB}"/>
              </a:ext>
            </a:extLst>
          </p:cNvPr>
          <p:cNvSpPr/>
          <p:nvPr/>
        </p:nvSpPr>
        <p:spPr>
          <a:xfrm>
            <a:off x="2020421" y="4143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(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4D964-AB5B-4B9A-B814-F29D6F3773F7}"/>
              </a:ext>
            </a:extLst>
          </p:cNvPr>
          <p:cNvSpPr/>
          <p:nvPr/>
        </p:nvSpPr>
        <p:spPr>
          <a:xfrm>
            <a:off x="2800768" y="412876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414A2-E293-4507-8771-437EFDF9F349}"/>
              </a:ext>
            </a:extLst>
          </p:cNvPr>
          <p:cNvSpPr txBox="1"/>
          <p:nvPr/>
        </p:nvSpPr>
        <p:spPr>
          <a:xfrm>
            <a:off x="240630" y="271988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 &lt;- peel(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D1A91-602C-4723-91DA-11002DADC131}"/>
              </a:ext>
            </a:extLst>
          </p:cNvPr>
          <p:cNvSpPr txBox="1"/>
          <p:nvPr/>
        </p:nvSpPr>
        <p:spPr>
          <a:xfrm>
            <a:off x="240630" y="122363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setwd</a:t>
            </a:r>
            <a:r>
              <a:rPr lang="en-US" dirty="0">
                <a:latin typeface="Consolas" panose="020B0609020204030204" pitchFamily="49" charset="0"/>
              </a:rPr>
              <a:t>(“ted/fruit/basket”)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285-700D-4A32-94E4-92B3B7FE84BB}"/>
              </a:ext>
            </a:extLst>
          </p:cNvPr>
          <p:cNvSpPr txBox="1"/>
          <p:nvPr/>
        </p:nvSpPr>
        <p:spPr>
          <a:xfrm>
            <a:off x="240630" y="152844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library(knife)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C38A5-5520-4620-AFF8-371F7AB82BCD}"/>
              </a:ext>
            </a:extLst>
          </p:cNvPr>
          <p:cNvSpPr txBox="1"/>
          <p:nvPr/>
        </p:nvSpPr>
        <p:spPr>
          <a:xfrm>
            <a:off x="240630" y="2110259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banana     &lt;- </a:t>
            </a:r>
            <a:r>
              <a:rPr lang="en-US" dirty="0" err="1">
                <a:latin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</a:rPr>
              <a:t>(“Banana.csv”)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7F439-6E11-4B4C-9536-FE7E4BE05003}"/>
              </a:ext>
            </a:extLst>
          </p:cNvPr>
          <p:cNvGrpSpPr/>
          <p:nvPr/>
        </p:nvGrpSpPr>
        <p:grpSpPr>
          <a:xfrm>
            <a:off x="5102567" y="1935754"/>
            <a:ext cx="3840480" cy="2250358"/>
            <a:chOff x="4884420" y="2092654"/>
            <a:chExt cx="3840480" cy="2250358"/>
          </a:xfrm>
        </p:grpSpPr>
        <p:pic>
          <p:nvPicPr>
            <p:cNvPr id="17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F3EBEA82-AEC2-4503-901A-DBDAF7BAC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half banana">
              <a:extLst>
                <a:ext uri="{FF2B5EF4-FFF2-40B4-BE49-F238E27FC236}">
                  <a16:creationId xmlns:a16="http://schemas.microsoft.com/office/drawing/2014/main" id="{813A08A4-7A0F-45BF-A1CD-14DD858FD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B0164B-0149-4DD5-8E06-DAA3041D8C9F}"/>
              </a:ext>
            </a:extLst>
          </p:cNvPr>
          <p:cNvSpPr txBox="1"/>
          <p:nvPr/>
        </p:nvSpPr>
        <p:spPr>
          <a:xfrm>
            <a:off x="884383" y="374343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</a:rPr>
              <a:t>halfBanana</a:t>
            </a:r>
            <a:r>
              <a:rPr lang="en-US" dirty="0"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3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C5B7-2DB5-4EA8-859A-5A5743A396CA}"/>
              </a:ext>
            </a:extLst>
          </p:cNvPr>
          <p:cNvSpPr txBox="1"/>
          <p:nvPr/>
        </p:nvSpPr>
        <p:spPr>
          <a:xfrm>
            <a:off x="3692285" y="5005776"/>
            <a:ext cx="4112023" cy="338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object&lt;-function(applied to object)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C3515-0129-435C-9B18-BB4DC06E0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4" y="1103590"/>
            <a:ext cx="1201613" cy="9315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9666D-0A26-45F7-822B-A575960EC698}"/>
              </a:ext>
            </a:extLst>
          </p:cNvPr>
          <p:cNvGrpSpPr/>
          <p:nvPr/>
        </p:nvGrpSpPr>
        <p:grpSpPr>
          <a:xfrm>
            <a:off x="1273971" y="2274676"/>
            <a:ext cx="1321555" cy="1006531"/>
            <a:chOff x="919527" y="2384361"/>
            <a:chExt cx="1459728" cy="1071794"/>
          </a:xfrm>
        </p:grpSpPr>
        <p:pic>
          <p:nvPicPr>
            <p:cNvPr id="12" name="Picture 2" descr="Image result for hand white background">
              <a:extLst>
                <a:ext uri="{FF2B5EF4-FFF2-40B4-BE49-F238E27FC236}">
                  <a16:creationId xmlns:a16="http://schemas.microsoft.com/office/drawing/2014/main" id="{DB259A06-A46D-4D41-AB85-BEFA1B65E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27" y="2449871"/>
              <a:ext cx="1091000" cy="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86987945-E340-45C2-9E67-760C16CB6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1706921" y="2783821"/>
              <a:ext cx="1071794" cy="27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6" descr="Image result for banana transparent background">
            <a:extLst>
              <a:ext uri="{FF2B5EF4-FFF2-40B4-BE49-F238E27FC236}">
                <a16:creationId xmlns:a16="http://schemas.microsoft.com/office/drawing/2014/main" id="{4C70DCF7-8AC6-41FE-A567-DCC74170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4" y="3238565"/>
            <a:ext cx="955958" cy="9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EEA90-78B0-4080-9D60-480EF7F02082}"/>
              </a:ext>
            </a:extLst>
          </p:cNvPr>
          <p:cNvGrpSpPr/>
          <p:nvPr/>
        </p:nvGrpSpPr>
        <p:grpSpPr>
          <a:xfrm>
            <a:off x="1379306" y="4907138"/>
            <a:ext cx="1130829" cy="605894"/>
            <a:chOff x="5001597" y="2799644"/>
            <a:chExt cx="2498122" cy="1373047"/>
          </a:xfrm>
        </p:grpSpPr>
        <p:pic>
          <p:nvPicPr>
            <p:cNvPr id="16" name="Picture 2" descr="Image result for half banana">
              <a:extLst>
                <a:ext uri="{FF2B5EF4-FFF2-40B4-BE49-F238E27FC236}">
                  <a16:creationId xmlns:a16="http://schemas.microsoft.com/office/drawing/2014/main" id="{9FA2FE0D-E6C3-40BB-BD19-25623F72A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001597" y="2799644"/>
              <a:ext cx="2381250" cy="110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hand white background">
              <a:extLst>
                <a:ext uri="{FF2B5EF4-FFF2-40B4-BE49-F238E27FC236}">
                  <a16:creationId xmlns:a16="http://schemas.microsoft.com/office/drawing/2014/main" id="{77671E1D-32D3-47BB-BF76-3BAE074C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046" y="2816567"/>
              <a:ext cx="1572673" cy="135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51ABA-CE4D-4CCD-905A-BF5DE70EEC4E}"/>
              </a:ext>
            </a:extLst>
          </p:cNvPr>
          <p:cNvGrpSpPr/>
          <p:nvPr/>
        </p:nvGrpSpPr>
        <p:grpSpPr>
          <a:xfrm>
            <a:off x="1475066" y="4203444"/>
            <a:ext cx="957435" cy="741843"/>
            <a:chOff x="4262775" y="5030993"/>
            <a:chExt cx="1057538" cy="789944"/>
          </a:xfrm>
        </p:grpSpPr>
        <p:pic>
          <p:nvPicPr>
            <p:cNvPr id="19" name="Picture 2" descr="http://www.brainkandie.com/images/banana.png">
              <a:extLst>
                <a:ext uri="{FF2B5EF4-FFF2-40B4-BE49-F238E27FC236}">
                  <a16:creationId xmlns:a16="http://schemas.microsoft.com/office/drawing/2014/main" id="{2477DECE-209B-4BF9-A37D-D85CB9CC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2775" y="5030993"/>
              <a:ext cx="1057538" cy="63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dn.xl.thumbs.canstockphoto.com/canstock14746167.jpg">
              <a:extLst>
                <a:ext uri="{FF2B5EF4-FFF2-40B4-BE49-F238E27FC236}">
                  <a16:creationId xmlns:a16="http://schemas.microsoft.com/office/drawing/2014/main" id="{6EC81316-03FA-48F1-BF02-1436C0E8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70" b="38097"/>
            <a:stretch/>
          </p:blipFill>
          <p:spPr bwMode="auto">
            <a:xfrm rot="5400000">
              <a:off x="4757761" y="5371276"/>
              <a:ext cx="716823" cy="18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233138-9FB0-47EE-AFFB-2530CD03B4B5}"/>
              </a:ext>
            </a:extLst>
          </p:cNvPr>
          <p:cNvCxnSpPr/>
          <p:nvPr/>
        </p:nvCxnSpPr>
        <p:spPr>
          <a:xfrm>
            <a:off x="217532" y="56607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A5C6AD-C32D-4CA9-BE76-17DC8276ECCB}"/>
              </a:ext>
            </a:extLst>
          </p:cNvPr>
          <p:cNvCxnSpPr/>
          <p:nvPr/>
        </p:nvCxnSpPr>
        <p:spPr>
          <a:xfrm>
            <a:off x="217532" y="4130419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4C2B2-0684-464E-A709-FD3F70ED7EAE}"/>
              </a:ext>
            </a:extLst>
          </p:cNvPr>
          <p:cNvCxnSpPr/>
          <p:nvPr/>
        </p:nvCxnSpPr>
        <p:spPr>
          <a:xfrm>
            <a:off x="217532" y="325807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045E73-B651-4844-B314-D7565CFD6330}"/>
              </a:ext>
            </a:extLst>
          </p:cNvPr>
          <p:cNvCxnSpPr/>
          <p:nvPr/>
        </p:nvCxnSpPr>
        <p:spPr>
          <a:xfrm>
            <a:off x="217532" y="2188497"/>
            <a:ext cx="8558213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2C95643-2EA8-4C88-B12B-FA099C6118CC}"/>
              </a:ext>
            </a:extLst>
          </p:cNvPr>
          <p:cNvSpPr txBox="1"/>
          <p:nvPr/>
        </p:nvSpPr>
        <p:spPr>
          <a:xfrm>
            <a:off x="225493" y="13544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1379-6A77-4E07-A24F-B6EADF40E5AC}"/>
              </a:ext>
            </a:extLst>
          </p:cNvPr>
          <p:cNvSpPr txBox="1"/>
          <p:nvPr/>
        </p:nvSpPr>
        <p:spPr>
          <a:xfrm>
            <a:off x="225493" y="23714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D1A98-9339-4747-9C61-000CB534B3B5}"/>
              </a:ext>
            </a:extLst>
          </p:cNvPr>
          <p:cNvSpPr txBox="1"/>
          <p:nvPr/>
        </p:nvSpPr>
        <p:spPr>
          <a:xfrm>
            <a:off x="225493" y="42864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CC920A-AE7C-4984-B351-456A0E44F02D}"/>
              </a:ext>
            </a:extLst>
          </p:cNvPr>
          <p:cNvSpPr txBox="1"/>
          <p:nvPr/>
        </p:nvSpPr>
        <p:spPr>
          <a:xfrm>
            <a:off x="225493" y="337438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055C6-8B82-45FA-9430-EF481856A1FB}"/>
              </a:ext>
            </a:extLst>
          </p:cNvPr>
          <p:cNvSpPr txBox="1"/>
          <p:nvPr/>
        </p:nvSpPr>
        <p:spPr>
          <a:xfrm>
            <a:off x="257025" y="57761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DB50E6-9E18-46E3-84FD-FFCF596B08E9}"/>
              </a:ext>
            </a:extLst>
          </p:cNvPr>
          <p:cNvSpPr txBox="1"/>
          <p:nvPr/>
        </p:nvSpPr>
        <p:spPr>
          <a:xfrm>
            <a:off x="3505512" y="1354478"/>
            <a:ext cx="570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Use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paths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to point to your files &amp; where to save outputs.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4F2075-9AC5-4FC8-88CC-83EDEBA95BDB}"/>
              </a:ext>
            </a:extLst>
          </p:cNvPr>
          <p:cNvSpPr txBox="1"/>
          <p:nvPr/>
        </p:nvSpPr>
        <p:spPr>
          <a:xfrm>
            <a:off x="3537044" y="2311788"/>
            <a:ext cx="56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Load some customized libraries with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for your specific analysis and methodology.  </a:t>
            </a:r>
            <a:r>
              <a:rPr lang="en-US" sz="1600" i="1" dirty="0"/>
              <a:t>Sometimes we will also create customized functions not in a library to aid our analysis.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4E07D4-0D0A-4ACB-A5E8-ADD36201F40F}"/>
              </a:ext>
            </a:extLst>
          </p:cNvPr>
          <p:cNvSpPr txBox="1"/>
          <p:nvPr/>
        </p:nvSpPr>
        <p:spPr>
          <a:xfrm>
            <a:off x="3505512" y="3393165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Read in the file so the object is “in-memory” with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600" dirty="0"/>
              <a:t>or similar.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D0D57-B8C7-49B5-A8C0-018A6F3A98E6}"/>
              </a:ext>
            </a:extLst>
          </p:cNvPr>
          <p:cNvSpPr txBox="1"/>
          <p:nvPr/>
        </p:nvSpPr>
        <p:spPr>
          <a:xfrm>
            <a:off x="3505512" y="4163333"/>
            <a:ext cx="56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Apply a function(s) from a library to adjust or create new objects in memory.   The pseudo code for this is: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305CB-050E-47C1-8BE0-60EC8BF8D9BC}"/>
              </a:ext>
            </a:extLst>
          </p:cNvPr>
          <p:cNvSpPr txBox="1"/>
          <p:nvPr/>
        </p:nvSpPr>
        <p:spPr>
          <a:xfrm>
            <a:off x="3537044" y="5776140"/>
            <a:ext cx="560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/>
              <a:t> Consume the results by saving, plotting etc.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7C58EB-A1AF-2546-8595-0F61CAF4B0CB}"/>
              </a:ext>
            </a:extLst>
          </p:cNvPr>
          <p:cNvGrpSpPr/>
          <p:nvPr/>
        </p:nvGrpSpPr>
        <p:grpSpPr>
          <a:xfrm>
            <a:off x="1411940" y="5795060"/>
            <a:ext cx="1170647" cy="551952"/>
            <a:chOff x="4884420" y="2092654"/>
            <a:chExt cx="3840480" cy="2250358"/>
          </a:xfrm>
        </p:grpSpPr>
        <p:pic>
          <p:nvPicPr>
            <p:cNvPr id="36" name="Picture 4" descr="http://sape.inf.usi.ch/sites/default/files/ggplot2-geom_blank-example.png">
              <a:extLst>
                <a:ext uri="{FF2B5EF4-FFF2-40B4-BE49-F238E27FC236}">
                  <a16:creationId xmlns:a16="http://schemas.microsoft.com/office/drawing/2014/main" id="{D4D9F585-C374-554B-A844-320A2009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4884420" y="2092654"/>
              <a:ext cx="3840480" cy="225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Image result for half banana">
              <a:extLst>
                <a:ext uri="{FF2B5EF4-FFF2-40B4-BE49-F238E27FC236}">
                  <a16:creationId xmlns:a16="http://schemas.microsoft.com/office/drawing/2014/main" id="{C69AC490-0C1B-774F-ABB4-608BEA7E8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5" b="28476"/>
            <a:stretch/>
          </p:blipFill>
          <p:spPr bwMode="auto">
            <a:xfrm rot="1615433" flipV="1">
              <a:off x="5469884" y="2498909"/>
              <a:ext cx="2787633" cy="12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231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63B9B-9F8D-4247-A558-4DA5EB4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41DF5-016C-8445-966D-C00C7340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/>
              <a:t>to more </a:t>
            </a:r>
            <a:r>
              <a:rPr lang="en-US" dirty="0"/>
              <a:t>interesting stuff!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896-1C6C-F041-9D03-EF5D7745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5804-AB35-4446-8E74-890F5CB32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91E4B-7A32-944F-BE23-E3E572A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0" y="1879322"/>
            <a:ext cx="4864400" cy="32492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04B9-85DD-3F45-99E3-5F94675C31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02DA5-4954-1140-89BE-B783B6A3449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5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/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/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/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/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8779798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106A7CD-0B43-4D93-0F4C-D18FC9C3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40426"/>
            <a:ext cx="7772400" cy="37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6/23/25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Let’s get into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8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7796213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7796213" cy="313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8" y="4892561"/>
            <a:ext cx="3181350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B_demo_script.R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149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221495E-5670-FFA0-A2BB-945833F9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6917"/>
            <a:ext cx="7772400" cy="42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8BE077-531C-864E-EB00-3143FD722701}"/>
              </a:ext>
            </a:extLst>
          </p:cNvPr>
          <p:cNvSpPr txBox="1"/>
          <p:nvPr/>
        </p:nvSpPr>
        <p:spPr>
          <a:xfrm>
            <a:off x="409903" y="1103587"/>
            <a:ext cx="6811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C2C4A-CB44-9061-2847-F434752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6234"/>
            <a:ext cx="7772400" cy="38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</a:t>
            </a:r>
            <a:r>
              <a:rPr lang="en-US" sz="2800" strike="sngStrike" dirty="0"/>
              <a:t>three</a:t>
            </a:r>
            <a:r>
              <a:rPr lang="en-US" sz="2800" dirty="0"/>
              <a:t> four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35478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07778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07778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B50994-C975-6331-7F5E-732B7005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8" y="4825960"/>
            <a:ext cx="2271449" cy="1430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7F7CCB-2327-55EC-EDEC-66670BB05E6D}"/>
              </a:ext>
            </a:extLst>
          </p:cNvPr>
          <p:cNvSpPr txBox="1"/>
          <p:nvPr/>
        </p:nvSpPr>
        <p:spPr>
          <a:xfrm>
            <a:off x="443948" y="4357218"/>
            <a:ext cx="179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local LLMs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859AD-A858-25A5-0F68-7F52D1DE8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378" y="4515478"/>
            <a:ext cx="2341218" cy="15928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19A815-83FB-7B72-EC9F-65CF00BCC73B}"/>
              </a:ext>
            </a:extLst>
          </p:cNvPr>
          <p:cNvSpPr txBox="1"/>
          <p:nvPr/>
        </p:nvSpPr>
        <p:spPr>
          <a:xfrm>
            <a:off x="4763405" y="4794170"/>
            <a:ext cx="4171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class will use </a:t>
            </a:r>
            <a:r>
              <a:rPr lang="en-US" sz="1400" u="sng" dirty="0" err="1">
                <a:solidFill>
                  <a:srgbClr val="FF0000"/>
                </a:solidFill>
              </a:rPr>
              <a:t>Jan.AI</a:t>
            </a:r>
            <a:r>
              <a:rPr lang="en-US" sz="1400" dirty="0"/>
              <a:t>, but alternatives could be LM-Studio or if you know about APIs any LLM service (</a:t>
            </a:r>
            <a:r>
              <a:rPr lang="en-US" sz="1400" dirty="0" err="1"/>
              <a:t>openAI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330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name))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start,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end,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y = id,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id), linewidth = 3)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plotDF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(x = end, y = id, label = name),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size = 2.25, color = 'black', alpha = 0.5,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check_overlap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TRUE)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"none")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movieTitle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45450E-1664-4676-AFB9-852AF7DE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4EAEB-ECB2-E54A-6DFB-A5E17396C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253F0-42D0-F991-DEF5-0BEC00EA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install a local LLM for later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81E6C-2C6E-A9E9-3004-740F3082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37F94-F7BD-C144-5B2B-51AD460F1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8984D-9EA7-DEF7-2783-2BCB57E5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94053"/>
            <a:ext cx="7772400" cy="386989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02BF88F-7F95-FAAA-DA00-F82C22F535EC}"/>
              </a:ext>
            </a:extLst>
          </p:cNvPr>
          <p:cNvSpPr/>
          <p:nvPr/>
        </p:nvSpPr>
        <p:spPr>
          <a:xfrm>
            <a:off x="1005840" y="4886161"/>
            <a:ext cx="2800350" cy="6515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your operating system and install Jan AI</a:t>
            </a:r>
          </a:p>
        </p:txBody>
      </p:sp>
    </p:spTree>
    <p:extLst>
      <p:ext uri="{BB962C8B-B14F-4D97-AF65-F5344CB8AC3E}">
        <p14:creationId xmlns:p14="http://schemas.microsoft.com/office/powerpoint/2010/main" val="2777030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8272E-60E7-DE5D-4E8B-4E5A43E1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962D1-BFE2-E2A9-C2AE-89D35366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https://jan.ai/docs/quickstart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2391E-F5AE-CB01-DDBE-FACAEA2F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4617C-6B48-C38D-25A7-D0C0AE1C1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1A067-CD76-84E7-30CF-73913D18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" y="1652159"/>
            <a:ext cx="5154930" cy="4008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329315-249F-E150-7E95-EE8946143099}"/>
              </a:ext>
            </a:extLst>
          </p:cNvPr>
          <p:cNvSpPr txBox="1"/>
          <p:nvPr/>
        </p:nvSpPr>
        <p:spPr>
          <a:xfrm>
            <a:off x="5977890" y="1725930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install a model.  Within Jan AI you can also add paid service API keys but for now install </a:t>
            </a:r>
            <a:r>
              <a:rPr lang="en-US" dirty="0">
                <a:solidFill>
                  <a:srgbClr val="FF0000"/>
                </a:solidFill>
              </a:rPr>
              <a:t>Llama 3.2 1B Instruct Q8*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0748-3B82-4B8C-A320-97E271AE52CB}"/>
              </a:ext>
            </a:extLst>
          </p:cNvPr>
          <p:cNvSpPr txBox="1"/>
          <p:nvPr/>
        </p:nvSpPr>
        <p:spPr>
          <a:xfrm>
            <a:off x="6240780" y="4126230"/>
            <a:ext cx="2366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*We will explain the basics of this in a later lesson.</a:t>
            </a:r>
          </a:p>
        </p:txBody>
      </p:sp>
    </p:spTree>
    <p:extLst>
      <p:ext uri="{BB962C8B-B14F-4D97-AF65-F5344CB8AC3E}">
        <p14:creationId xmlns:p14="http://schemas.microsoft.com/office/powerpoint/2010/main" val="103021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6F9354-4D31-D9D9-2CD2-C3DBC0E36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58DD7-6F0B-CD6F-E8ED-FACACDD0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365126"/>
            <a:ext cx="8618220" cy="591477"/>
          </a:xfrm>
        </p:spPr>
        <p:txBody>
          <a:bodyPr/>
          <a:lstStyle/>
          <a:p>
            <a:r>
              <a:rPr lang="en-US" sz="2800" dirty="0"/>
              <a:t>Once installed &amp; downloaded it should look like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6E878-A61B-639F-5E2F-362EEDDA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3996F-2306-DC66-C71A-2B67C4F2A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799D0-3995-22F0-CDB9-D7AECBB3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4455"/>
            <a:ext cx="7772400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5949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C8B7D-FAF9-B922-F3DC-5E94BAE0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6/23/25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01530-BC1D-DB0D-91D2-781287B7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a simple question [it’s a simple model]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E67D7-4229-28EF-E045-BB89559E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01402-1188-C435-6B1A-7A36E658F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84475-25FE-6DC7-8EFD-D235A390A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88" t="81529" r="20294" b="4588"/>
          <a:stretch>
            <a:fillRect/>
          </a:stretch>
        </p:blipFill>
        <p:spPr>
          <a:xfrm>
            <a:off x="1636789" y="2006364"/>
            <a:ext cx="5534825" cy="779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1B0B3-C4D5-665A-3949-982F46CE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21" y="4118829"/>
            <a:ext cx="5507161" cy="1164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57EF73-64AE-48FF-01E2-C23122596235}"/>
              </a:ext>
            </a:extLst>
          </p:cNvPr>
          <p:cNvSpPr txBox="1"/>
          <p:nvPr/>
        </p:nvSpPr>
        <p:spPr>
          <a:xfrm>
            <a:off x="1880431" y="3267615"/>
            <a:ext cx="504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first chat will take a moment to load the LLM</a:t>
            </a:r>
          </a:p>
        </p:txBody>
      </p:sp>
    </p:spTree>
    <p:extLst>
      <p:ext uri="{BB962C8B-B14F-4D97-AF65-F5344CB8AC3E}">
        <p14:creationId xmlns:p14="http://schemas.microsoft.com/office/powerpoint/2010/main" val="2912854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6/23/25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6/23/25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 – INSTALL BREW FIRST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6/23/25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" action="ppaction://noaction"/>
              </a:rPr>
              <a:t>www.brew.sh</a:t>
            </a:r>
          </a:p>
          <a:p>
            <a:r>
              <a:rPr lang="en-US" dirty="0">
                <a:hlinkClick r:id="" action="ppaction://noaction"/>
              </a:rPr>
              <a:t>https://git-scm.com/download/mac </a:t>
            </a:r>
            <a:r>
              <a:rPr lang="en-US" dirty="0"/>
              <a:t>  </a:t>
            </a:r>
          </a:p>
          <a:p>
            <a:r>
              <a:rPr lang="en-US" dirty="0">
                <a:hlinkClick r:id="rId2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05" y="1749690"/>
            <a:ext cx="4406978" cy="29150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17A514-0572-8D5B-27D0-A57649BD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0" y="2019961"/>
            <a:ext cx="3886201" cy="28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92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5331</TotalTime>
  <Words>3241</Words>
  <Application>Microsoft Macintosh PowerPoint</Application>
  <PresentationFormat>On-screen Show (4:3)</PresentationFormat>
  <Paragraphs>736</Paragraphs>
  <Slides>66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Lucida Console</vt:lpstr>
      <vt:lpstr>Roboto</vt:lpstr>
      <vt:lpstr>Wingdings</vt:lpstr>
      <vt:lpstr>1_Office Theme</vt:lpstr>
      <vt:lpstr>Text Mining &amp; NLP Intros</vt:lpstr>
      <vt:lpstr>PowerPoint Presentation</vt:lpstr>
      <vt:lpstr>Ted Kwartler</vt:lpstr>
      <vt:lpstr>Introductions…</vt:lpstr>
      <vt:lpstr>Syllabus Review</vt:lpstr>
      <vt:lpstr>The course uses three four software components for learning.</vt:lpstr>
      <vt:lpstr>Step 1.  Install Base -R</vt:lpstr>
      <vt:lpstr>Step 2. Install R-Studio</vt:lpstr>
      <vt:lpstr>Step 3. Install Git (Mac)</vt:lpstr>
      <vt:lpstr>Step 3. Install Git (Windows)</vt:lpstr>
      <vt:lpstr>Now that you have R, R-Studio &amp; Git, time to connect to our class repository.</vt:lpstr>
      <vt:lpstr>To get scripts, pptxs &amp; data use the class repo</vt:lpstr>
      <vt:lpstr>Now let’s get class files by setting up a new project &amp; do a “git clone”</vt:lpstr>
      <vt:lpstr>Setup a new project &amp; do a “git pull”</vt:lpstr>
      <vt:lpstr>Each class we will perform a git pull in case there are updates to curriculum to aid learning.</vt:lpstr>
      <vt:lpstr>Saving YOUR copy of files.</vt:lpstr>
      <vt:lpstr>Second to last item.  Create a personal folder.</vt:lpstr>
      <vt:lpstr>Second to last item.  Create a personal folder.</vt:lpstr>
      <vt:lpstr>Save yourself a headache!  Create a personal folder.</vt:lpstr>
      <vt:lpstr>Now just run some code (we will explain it later)</vt:lpstr>
      <vt:lpstr>Almost setup…don’t worry if you need help!</vt:lpstr>
      <vt:lpstr>The course uses three software components for learning.</vt:lpstr>
      <vt:lpstr>What is R?</vt:lpstr>
      <vt:lpstr>What is R Studio?</vt:lpstr>
      <vt:lpstr>What is the relationship between R &amp; R studio?</vt:lpstr>
      <vt:lpstr>Now that you have R, R-Studio &amp; Git, time to connect to our class repository.</vt:lpstr>
      <vt:lpstr>R Studio has four main panes</vt:lpstr>
      <vt:lpstr>R: Where is it being used?</vt:lpstr>
      <vt:lpstr>Ok, it’s awesome but… </vt:lpstr>
      <vt:lpstr>A basic R workflow</vt:lpstr>
      <vt:lpstr>R uses functions, libraries &amp; objects</vt:lpstr>
      <vt:lpstr>Another trap!</vt:lpstr>
      <vt:lpstr>R uses functions, libraries &amp; objects</vt:lpstr>
      <vt:lpstr>What if my file is Excel or ???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R uses functions, libraries &amp; objects</vt:lpstr>
      <vt:lpstr>Workflow review</vt:lpstr>
      <vt:lpstr>On to more interesting stuff!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Let’s get into some code!</vt:lpstr>
      <vt:lpstr>Amazon X-Ray: Movie Meta Data</vt:lpstr>
      <vt:lpstr>Let’s explore Amazon’s x-ray feature</vt:lpstr>
      <vt:lpstr>Let’s practice! Open B_demo_script.R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PowerPoint Presentation</vt:lpstr>
      <vt:lpstr>Now let’s install a local LLM for later use</vt:lpstr>
      <vt:lpstr>https://jan.ai/docs/quickstart </vt:lpstr>
      <vt:lpstr>Once installed &amp; downloaded it should look like this.</vt:lpstr>
      <vt:lpstr>Ask a simple question [it’s a simple model]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310</cp:revision>
  <dcterms:created xsi:type="dcterms:W3CDTF">2018-05-23T17:24:59Z</dcterms:created>
  <dcterms:modified xsi:type="dcterms:W3CDTF">2025-06-23T06:26:24Z</dcterms:modified>
</cp:coreProperties>
</file>